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042262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7379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81722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73582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255956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25065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493831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3079044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2947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996997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254496180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11/12/2015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480620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5773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11/12/2015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4407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42568027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6260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11/12/2015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2949047"/>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 id="2147483800" r:id="rId13"/>
    <p:sldLayoutId id="2147483801" r:id="rId14"/>
    <p:sldLayoutId id="2147483802" r:id="rId15"/>
    <p:sldLayoutId id="214748380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Close and Critical Reading Questions: Cheat Sheet </a:t>
            </a:r>
            <a:r>
              <a:rPr lang="en-US" dirty="0" smtClean="0">
                <a:sym typeface="Wingdings" panose="05000000000000000000" pitchFamily="2" charset="2"/>
              </a:rPr>
              <a:t></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94884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787" y="210355"/>
            <a:ext cx="8596668" cy="1320800"/>
          </a:xfrm>
        </p:spPr>
        <p:txBody>
          <a:bodyPr>
            <a:noAutofit/>
          </a:bodyPr>
          <a:lstStyle/>
          <a:p>
            <a:r>
              <a:rPr lang="en-US" sz="3200" dirty="0" smtClean="0"/>
              <a:t>How is the information organized </a:t>
            </a:r>
            <a:r>
              <a:rPr lang="en-US" sz="2000" dirty="0" smtClean="0"/>
              <a:t>(time, topic, cause/effect, compare/contrast, persuasion.)</a:t>
            </a:r>
            <a:endParaRPr lang="en-US" sz="2000" dirty="0"/>
          </a:p>
        </p:txBody>
      </p:sp>
      <p:sp>
        <p:nvSpPr>
          <p:cNvPr id="3" name="Content Placeholder 2"/>
          <p:cNvSpPr>
            <a:spLocks noGrp="1"/>
          </p:cNvSpPr>
          <p:nvPr>
            <p:ph idx="1"/>
          </p:nvPr>
        </p:nvSpPr>
        <p:spPr/>
        <p:txBody>
          <a:bodyPr>
            <a:normAutofit/>
          </a:bodyPr>
          <a:lstStyle/>
          <a:p>
            <a:r>
              <a:rPr lang="en-US" sz="4000" dirty="0" smtClean="0"/>
              <a:t>What is this? Why is it being presented this way?</a:t>
            </a:r>
            <a:endParaRPr lang="en-US" sz="4000" dirty="0"/>
          </a:p>
        </p:txBody>
      </p:sp>
    </p:spTree>
    <p:extLst>
      <p:ext uri="{BB962C8B-B14F-4D97-AF65-F5344CB8AC3E}">
        <p14:creationId xmlns:p14="http://schemas.microsoft.com/office/powerpoint/2010/main" val="2329344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genre does the selection represent?</a:t>
            </a:r>
            <a:endParaRPr lang="en-US" dirty="0"/>
          </a:p>
        </p:txBody>
      </p:sp>
      <p:sp>
        <p:nvSpPr>
          <p:cNvPr id="3" name="Content Placeholder 2"/>
          <p:cNvSpPr>
            <a:spLocks noGrp="1"/>
          </p:cNvSpPr>
          <p:nvPr>
            <p:ph idx="1"/>
          </p:nvPr>
        </p:nvSpPr>
        <p:spPr/>
        <p:txBody>
          <a:bodyPr/>
          <a:lstStyle/>
          <a:p>
            <a:r>
              <a:rPr lang="en-US" sz="2400" dirty="0" smtClean="0"/>
              <a:t>What kind of story/ Passage is this?</a:t>
            </a:r>
          </a:p>
          <a:p>
            <a:pPr lvl="1"/>
            <a:r>
              <a:rPr lang="en-US" sz="2400" dirty="0" smtClean="0"/>
              <a:t>Autobiography</a:t>
            </a:r>
          </a:p>
          <a:p>
            <a:pPr lvl="1"/>
            <a:r>
              <a:rPr lang="en-US" sz="2400" dirty="0" smtClean="0"/>
              <a:t>Essay</a:t>
            </a:r>
          </a:p>
          <a:p>
            <a:pPr lvl="1"/>
            <a:r>
              <a:rPr lang="en-US" sz="2400" dirty="0" smtClean="0"/>
              <a:t>Biography</a:t>
            </a:r>
          </a:p>
          <a:p>
            <a:pPr lvl="1"/>
            <a:r>
              <a:rPr lang="en-US" sz="2400" dirty="0" smtClean="0"/>
              <a:t>Nonfiction</a:t>
            </a:r>
          </a:p>
          <a:p>
            <a:pPr lvl="1"/>
            <a:r>
              <a:rPr lang="en-US" sz="2400" dirty="0" smtClean="0"/>
              <a:t>Fiction</a:t>
            </a:r>
          </a:p>
          <a:p>
            <a:pPr lvl="1"/>
            <a:r>
              <a:rPr lang="en-US" sz="2400" dirty="0" smtClean="0"/>
              <a:t>Poetry</a:t>
            </a:r>
          </a:p>
          <a:p>
            <a:pPr lvl="1"/>
            <a:endParaRPr lang="en-US" dirty="0"/>
          </a:p>
        </p:txBody>
      </p:sp>
    </p:spTree>
    <p:extLst>
      <p:ext uri="{BB962C8B-B14F-4D97-AF65-F5344CB8AC3E}">
        <p14:creationId xmlns:p14="http://schemas.microsoft.com/office/powerpoint/2010/main" val="1029131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Whose voice did the author choose as narrator?</a:t>
            </a:r>
            <a:endParaRPr lang="en-US" dirty="0"/>
          </a:p>
        </p:txBody>
      </p:sp>
      <p:sp>
        <p:nvSpPr>
          <p:cNvPr id="3" name="Content Placeholder 2"/>
          <p:cNvSpPr>
            <a:spLocks noGrp="1"/>
          </p:cNvSpPr>
          <p:nvPr>
            <p:ph idx="1"/>
          </p:nvPr>
        </p:nvSpPr>
        <p:spPr/>
        <p:txBody>
          <a:bodyPr>
            <a:normAutofit/>
          </a:bodyPr>
          <a:lstStyle/>
          <a:p>
            <a:r>
              <a:rPr lang="en-US" sz="3600" dirty="0" smtClean="0"/>
              <a:t>Which character is speaking within the passage/ story?</a:t>
            </a:r>
          </a:p>
          <a:p>
            <a:r>
              <a:rPr lang="en-US" sz="3600" dirty="0" smtClean="0"/>
              <a:t>Is the author speak as himself/herself?</a:t>
            </a:r>
            <a:endParaRPr lang="en-US" sz="3600" dirty="0"/>
          </a:p>
        </p:txBody>
      </p:sp>
    </p:spTree>
    <p:extLst>
      <p:ext uri="{BB962C8B-B14F-4D97-AF65-F5344CB8AC3E}">
        <p14:creationId xmlns:p14="http://schemas.microsoft.com/office/powerpoint/2010/main" val="4039048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From what point of view/ perspective is this written?</a:t>
            </a:r>
            <a:endParaRPr lang="en-US" dirty="0"/>
          </a:p>
        </p:txBody>
      </p:sp>
      <p:sp>
        <p:nvSpPr>
          <p:cNvPr id="3" name="Content Placeholder 2"/>
          <p:cNvSpPr>
            <a:spLocks noGrp="1"/>
          </p:cNvSpPr>
          <p:nvPr>
            <p:ph idx="1"/>
          </p:nvPr>
        </p:nvSpPr>
        <p:spPr/>
        <p:txBody>
          <a:bodyPr>
            <a:normAutofit/>
          </a:bodyPr>
          <a:lstStyle/>
          <a:p>
            <a:r>
              <a:rPr lang="en-US" sz="3200" dirty="0" smtClean="0"/>
              <a:t>Who’s eyes or life are we looking through when we read the selection?</a:t>
            </a:r>
          </a:p>
          <a:p>
            <a:r>
              <a:rPr lang="en-US" sz="3200" dirty="0" smtClean="0"/>
              <a:t>Is this first person point of view, second, third?</a:t>
            </a:r>
            <a:endParaRPr lang="en-US" sz="3200" dirty="0"/>
          </a:p>
        </p:txBody>
      </p:sp>
    </p:spTree>
    <p:extLst>
      <p:ext uri="{BB962C8B-B14F-4D97-AF65-F5344CB8AC3E}">
        <p14:creationId xmlns:p14="http://schemas.microsoft.com/office/powerpoint/2010/main" val="500723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sources of information?</a:t>
            </a:r>
            <a:endParaRPr lang="en-US" dirty="0"/>
          </a:p>
        </p:txBody>
      </p:sp>
      <p:sp>
        <p:nvSpPr>
          <p:cNvPr id="3" name="Content Placeholder 2"/>
          <p:cNvSpPr>
            <a:spLocks noGrp="1"/>
          </p:cNvSpPr>
          <p:nvPr>
            <p:ph idx="1"/>
          </p:nvPr>
        </p:nvSpPr>
        <p:spPr/>
        <p:txBody>
          <a:bodyPr>
            <a:normAutofit/>
          </a:bodyPr>
          <a:lstStyle/>
          <a:p>
            <a:r>
              <a:rPr lang="en-US" sz="3600" dirty="0" smtClean="0"/>
              <a:t>Where is the author getting his information from?</a:t>
            </a:r>
          </a:p>
          <a:p>
            <a:r>
              <a:rPr lang="en-US" sz="3600" dirty="0" smtClean="0"/>
              <a:t>Mainly used for nonfiction.</a:t>
            </a:r>
            <a:endParaRPr lang="en-US" sz="3600" dirty="0"/>
          </a:p>
        </p:txBody>
      </p:sp>
    </p:spTree>
    <p:extLst>
      <p:ext uri="{BB962C8B-B14F-4D97-AF65-F5344CB8AC3E}">
        <p14:creationId xmlns:p14="http://schemas.microsoft.com/office/powerpoint/2010/main" val="3610639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language is used? (technical, dialect, archaic words)</a:t>
            </a:r>
            <a:endParaRPr lang="en-US" dirty="0"/>
          </a:p>
        </p:txBody>
      </p:sp>
      <p:sp>
        <p:nvSpPr>
          <p:cNvPr id="3" name="Content Placeholder 2"/>
          <p:cNvSpPr>
            <a:spLocks noGrp="1"/>
          </p:cNvSpPr>
          <p:nvPr>
            <p:ph idx="1"/>
          </p:nvPr>
        </p:nvSpPr>
        <p:spPr/>
        <p:txBody>
          <a:bodyPr/>
          <a:lstStyle/>
          <a:p>
            <a:r>
              <a:rPr lang="en-US" sz="3600" dirty="0" smtClean="0"/>
              <a:t>How is the author speaking?</a:t>
            </a:r>
          </a:p>
          <a:p>
            <a:r>
              <a:rPr lang="en-US" sz="3600" dirty="0" smtClean="0"/>
              <a:t>Do words used seem like they are being spoken from a very long time ago?</a:t>
            </a:r>
          </a:p>
          <a:p>
            <a:pPr marL="0" indent="0">
              <a:buNone/>
            </a:pPr>
            <a:endParaRPr lang="en-US" dirty="0"/>
          </a:p>
        </p:txBody>
      </p:sp>
    </p:spTree>
    <p:extLst>
      <p:ext uri="{BB962C8B-B14F-4D97-AF65-F5344CB8AC3E}">
        <p14:creationId xmlns:p14="http://schemas.microsoft.com/office/powerpoint/2010/main" val="1540338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style, mood, and tone?</a:t>
            </a:r>
            <a:endParaRPr lang="en-US" dirty="0"/>
          </a:p>
        </p:txBody>
      </p:sp>
      <p:sp>
        <p:nvSpPr>
          <p:cNvPr id="3" name="Content Placeholder 2"/>
          <p:cNvSpPr>
            <a:spLocks noGrp="1"/>
          </p:cNvSpPr>
          <p:nvPr>
            <p:ph idx="1"/>
          </p:nvPr>
        </p:nvSpPr>
        <p:spPr/>
        <p:txBody>
          <a:bodyPr/>
          <a:lstStyle/>
          <a:p>
            <a:r>
              <a:rPr lang="en-US" sz="2800" dirty="0">
                <a:latin typeface="Kristen ITC" pitchFamily="66" charset="0"/>
              </a:rPr>
              <a:t>TONE is simply the </a:t>
            </a:r>
            <a:r>
              <a:rPr lang="en-US" sz="2800" b="1" u="sng" dirty="0">
                <a:latin typeface="Kristen ITC" pitchFamily="66" charset="0"/>
              </a:rPr>
              <a:t>author’s </a:t>
            </a:r>
            <a:r>
              <a:rPr lang="en-US" sz="2800" b="1" u="sng" dirty="0">
                <a:solidFill>
                  <a:schemeClr val="tx2">
                    <a:lumMod val="50000"/>
                  </a:schemeClr>
                </a:solidFill>
                <a:latin typeface="Kristen ITC" pitchFamily="66" charset="0"/>
              </a:rPr>
              <a:t>attitude</a:t>
            </a:r>
            <a:r>
              <a:rPr lang="en-US" sz="2800" b="1" u="sng" dirty="0">
                <a:latin typeface="Kristen ITC" pitchFamily="66" charset="0"/>
              </a:rPr>
              <a:t> toward the subject</a:t>
            </a:r>
            <a:r>
              <a:rPr lang="en-US" sz="2800" dirty="0">
                <a:latin typeface="Kristen ITC" pitchFamily="66" charset="0"/>
              </a:rPr>
              <a:t>.  </a:t>
            </a:r>
          </a:p>
          <a:p>
            <a:r>
              <a:rPr lang="en-US" sz="2800" dirty="0"/>
              <a:t>MOOD is the overall </a:t>
            </a:r>
            <a:r>
              <a:rPr lang="en-US" sz="2800" b="1" u="sng" dirty="0"/>
              <a:t>feelings or emotions </a:t>
            </a:r>
            <a:r>
              <a:rPr lang="en-US" sz="2800" dirty="0"/>
              <a:t>that are created </a:t>
            </a:r>
            <a:r>
              <a:rPr lang="en-US" sz="2800" b="1" u="sng" dirty="0"/>
              <a:t>IN THE READER</a:t>
            </a:r>
            <a:r>
              <a:rPr lang="en-US" sz="2800" dirty="0" smtClean="0"/>
              <a:t>.</a:t>
            </a:r>
          </a:p>
          <a:p>
            <a:r>
              <a:rPr lang="en-US" sz="2800" dirty="0" smtClean="0"/>
              <a:t> </a:t>
            </a:r>
            <a:r>
              <a:rPr lang="en-US" sz="2800" dirty="0"/>
              <a:t>Style </a:t>
            </a:r>
            <a:r>
              <a:rPr lang="en-US" sz="2800" dirty="0" smtClean="0"/>
              <a:t>is</a:t>
            </a:r>
            <a:r>
              <a:rPr lang="en-US" sz="2800" dirty="0"/>
              <a:t> </a:t>
            </a:r>
            <a:r>
              <a:rPr lang="en-US" sz="2800" b="1" dirty="0"/>
              <a:t>the way the </a:t>
            </a:r>
            <a:r>
              <a:rPr lang="en-US" sz="2800" b="1" i="1" dirty="0" smtClean="0"/>
              <a:t>writer </a:t>
            </a:r>
            <a:r>
              <a:rPr lang="en-US" sz="2800" b="1" dirty="0" smtClean="0"/>
              <a:t>uses </a:t>
            </a:r>
            <a:r>
              <a:rPr lang="en-US" sz="2800" b="1" dirty="0"/>
              <a:t>words to create not only the events of story, but their feel as well</a:t>
            </a:r>
            <a:r>
              <a:rPr lang="en-US" sz="2800" dirty="0"/>
              <a:t>.</a:t>
            </a:r>
            <a:endParaRPr lang="en-US" sz="2800" dirty="0"/>
          </a:p>
          <a:p>
            <a:endParaRPr lang="en-US" dirty="0"/>
          </a:p>
        </p:txBody>
      </p:sp>
    </p:spTree>
    <p:extLst>
      <p:ext uri="{BB962C8B-B14F-4D97-AF65-F5344CB8AC3E}">
        <p14:creationId xmlns:p14="http://schemas.microsoft.com/office/powerpoint/2010/main" val="2109585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6113"/>
            <a:ext cx="8596668" cy="1644202"/>
          </a:xfrm>
        </p:spPr>
        <p:txBody>
          <a:bodyPr>
            <a:normAutofit fontScale="90000"/>
          </a:bodyPr>
          <a:lstStyle/>
          <a:p>
            <a:r>
              <a:rPr lang="en-US" dirty="0" smtClean="0"/>
              <a:t>What word choice, imagery and figures of speech </a:t>
            </a:r>
            <a:r>
              <a:rPr lang="en-US" sz="2200" dirty="0" smtClean="0"/>
              <a:t>(simile, metaphor, irony, personification etc.) </a:t>
            </a:r>
            <a:r>
              <a:rPr lang="en-US" dirty="0" smtClean="0"/>
              <a:t>does the author use?</a:t>
            </a:r>
            <a:endParaRPr lang="en-US" dirty="0"/>
          </a:p>
        </p:txBody>
      </p:sp>
      <p:sp>
        <p:nvSpPr>
          <p:cNvPr id="3" name="Content Placeholder 2"/>
          <p:cNvSpPr>
            <a:spLocks noGrp="1"/>
          </p:cNvSpPr>
          <p:nvPr>
            <p:ph idx="1"/>
          </p:nvPr>
        </p:nvSpPr>
        <p:spPr/>
        <p:txBody>
          <a:bodyPr>
            <a:normAutofit/>
          </a:bodyPr>
          <a:lstStyle/>
          <a:p>
            <a:r>
              <a:rPr lang="en-US" sz="3600" dirty="0" smtClean="0"/>
              <a:t>What words are used in order for you to get a picture of what the author is talking about in your head?</a:t>
            </a:r>
            <a:endParaRPr lang="en-US" sz="3600" dirty="0"/>
          </a:p>
        </p:txBody>
      </p:sp>
    </p:spTree>
    <p:extLst>
      <p:ext uri="{BB962C8B-B14F-4D97-AF65-F5344CB8AC3E}">
        <p14:creationId xmlns:p14="http://schemas.microsoft.com/office/powerpoint/2010/main" val="1757838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THE TEXT MEAN?</a:t>
            </a:r>
            <a:endParaRPr lang="en-US" dirty="0"/>
          </a:p>
        </p:txBody>
      </p:sp>
      <p:sp>
        <p:nvSpPr>
          <p:cNvPr id="3" name="Content Placeholder 2"/>
          <p:cNvSpPr>
            <a:spLocks noGrp="1"/>
          </p:cNvSpPr>
          <p:nvPr>
            <p:ph idx="1"/>
          </p:nvPr>
        </p:nvSpPr>
        <p:spPr/>
        <p:txBody>
          <a:bodyPr>
            <a:normAutofit/>
          </a:bodyPr>
          <a:lstStyle/>
          <a:p>
            <a:r>
              <a:rPr lang="en-US" sz="3600" dirty="0" smtClean="0"/>
              <a:t>What does the story/ passage mean?</a:t>
            </a:r>
            <a:endParaRPr lang="en-US" sz="3600" dirty="0"/>
          </a:p>
        </p:txBody>
      </p:sp>
    </p:spTree>
    <p:extLst>
      <p:ext uri="{BB962C8B-B14F-4D97-AF65-F5344CB8AC3E}">
        <p14:creationId xmlns:p14="http://schemas.microsoft.com/office/powerpoint/2010/main" val="28842654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What are the concept that make the reasoning possible, what assumptions underlie the concepts, and what implications follow from the concepts?</a:t>
            </a:r>
            <a:endParaRPr lang="en-US" sz="2800" dirty="0"/>
          </a:p>
        </p:txBody>
      </p:sp>
      <p:sp>
        <p:nvSpPr>
          <p:cNvPr id="3" name="Content Placeholder 2"/>
          <p:cNvSpPr>
            <a:spLocks noGrp="1"/>
          </p:cNvSpPr>
          <p:nvPr>
            <p:ph idx="1"/>
          </p:nvPr>
        </p:nvSpPr>
        <p:spPr/>
        <p:txBody>
          <a:bodyPr>
            <a:normAutofit/>
          </a:bodyPr>
          <a:lstStyle/>
          <a:p>
            <a:r>
              <a:rPr lang="en-US" sz="3200" dirty="0" smtClean="0"/>
              <a:t>What are the ideas that made your way of thinking about the selected passage possible, what assumptions did you make because of those ideas and what is do the ideas suggest?</a:t>
            </a:r>
            <a:endParaRPr lang="en-US" sz="3200" dirty="0"/>
          </a:p>
        </p:txBody>
      </p:sp>
    </p:spTree>
    <p:extLst>
      <p:ext uri="{BB962C8B-B14F-4D97-AF65-F5344CB8AC3E}">
        <p14:creationId xmlns:p14="http://schemas.microsoft.com/office/powerpoint/2010/main" val="1861707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The Text Say?</a:t>
            </a:r>
            <a:endParaRPr lang="en-US" dirty="0"/>
          </a:p>
        </p:txBody>
      </p:sp>
      <p:sp>
        <p:nvSpPr>
          <p:cNvPr id="3" name="Content Placeholder 2"/>
          <p:cNvSpPr>
            <a:spLocks noGrp="1"/>
          </p:cNvSpPr>
          <p:nvPr>
            <p:ph idx="1"/>
          </p:nvPr>
        </p:nvSpPr>
        <p:spPr/>
        <p:txBody>
          <a:bodyPr>
            <a:normAutofit/>
          </a:bodyPr>
          <a:lstStyle/>
          <a:p>
            <a:r>
              <a:rPr lang="en-US" sz="4000" dirty="0" smtClean="0"/>
              <a:t>Translation: What is this story about?</a:t>
            </a:r>
            <a:endParaRPr lang="en-US" sz="4000" dirty="0"/>
          </a:p>
        </p:txBody>
      </p:sp>
    </p:spTree>
    <p:extLst>
      <p:ext uri="{BB962C8B-B14F-4D97-AF65-F5344CB8AC3E}">
        <p14:creationId xmlns:p14="http://schemas.microsoft.com/office/powerpoint/2010/main" val="8069055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DOES THE AUTHOR WANT THE READER TO BELIEVE?</a:t>
            </a:r>
            <a:endParaRPr lang="en-US" dirty="0"/>
          </a:p>
        </p:txBody>
      </p:sp>
      <p:sp>
        <p:nvSpPr>
          <p:cNvPr id="3" name="Content Placeholder 2"/>
          <p:cNvSpPr>
            <a:spLocks noGrp="1"/>
          </p:cNvSpPr>
          <p:nvPr>
            <p:ph idx="1"/>
          </p:nvPr>
        </p:nvSpPr>
        <p:spPr/>
        <p:txBody>
          <a:bodyPr/>
          <a:lstStyle/>
          <a:p>
            <a:r>
              <a:rPr lang="en-US" sz="3600" dirty="0" smtClean="0"/>
              <a:t>What does the author want me to think or take with me?</a:t>
            </a:r>
          </a:p>
          <a:p>
            <a:endParaRPr lang="en-US" dirty="0"/>
          </a:p>
          <a:p>
            <a:r>
              <a:rPr lang="en-US" dirty="0" smtClean="0"/>
              <a:t>**Whether you actually believe it or not is nor the point***</a:t>
            </a:r>
            <a:endParaRPr lang="en-US" dirty="0"/>
          </a:p>
        </p:txBody>
      </p:sp>
    </p:spTree>
    <p:extLst>
      <p:ext uri="{BB962C8B-B14F-4D97-AF65-F5344CB8AC3E}">
        <p14:creationId xmlns:p14="http://schemas.microsoft.com/office/powerpoint/2010/main" val="15889905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WHAT IS THE QUALITY OF THE INFORMATION COLLECTED; ARE THE SOURCES SUFFICIENT, RELEVANT, CREDIBLE OR CURRENT?</a:t>
            </a:r>
            <a:endParaRPr lang="en-US" sz="2800" dirty="0"/>
          </a:p>
        </p:txBody>
      </p:sp>
      <p:sp>
        <p:nvSpPr>
          <p:cNvPr id="3" name="Content Placeholder 2"/>
          <p:cNvSpPr>
            <a:spLocks noGrp="1"/>
          </p:cNvSpPr>
          <p:nvPr>
            <p:ph idx="1"/>
          </p:nvPr>
        </p:nvSpPr>
        <p:spPr/>
        <p:txBody>
          <a:bodyPr>
            <a:normAutofit/>
          </a:bodyPr>
          <a:lstStyle/>
          <a:p>
            <a:r>
              <a:rPr lang="en-US" sz="4000" dirty="0" smtClean="0"/>
              <a:t>Based on the evidence the author used to state their point, should I believe them? </a:t>
            </a:r>
            <a:endParaRPr lang="en-US" sz="4000" dirty="0"/>
          </a:p>
        </p:txBody>
      </p:sp>
    </p:spTree>
    <p:extLst>
      <p:ext uri="{BB962C8B-B14F-4D97-AF65-F5344CB8AC3E}">
        <p14:creationId xmlns:p14="http://schemas.microsoft.com/office/powerpoint/2010/main" val="21385387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WHO OR WHAT IS NOT REPRESENTED?</a:t>
            </a:r>
            <a:endParaRPr lang="en-US" dirty="0"/>
          </a:p>
        </p:txBody>
      </p:sp>
      <p:sp>
        <p:nvSpPr>
          <p:cNvPr id="3" name="Content Placeholder 2"/>
          <p:cNvSpPr>
            <a:spLocks noGrp="1"/>
          </p:cNvSpPr>
          <p:nvPr>
            <p:ph idx="1"/>
          </p:nvPr>
        </p:nvSpPr>
        <p:spPr/>
        <p:txBody>
          <a:bodyPr>
            <a:normAutofit/>
          </a:bodyPr>
          <a:lstStyle/>
          <a:p>
            <a:r>
              <a:rPr lang="en-US" sz="4000" dirty="0" smtClean="0"/>
              <a:t>Who or what did the author leave our in order to make their point?</a:t>
            </a:r>
            <a:endParaRPr lang="en-US" sz="4000" dirty="0"/>
          </a:p>
        </p:txBody>
      </p:sp>
    </p:spTree>
    <p:extLst>
      <p:ext uri="{BB962C8B-B14F-4D97-AF65-F5344CB8AC3E}">
        <p14:creationId xmlns:p14="http://schemas.microsoft.com/office/powerpoint/2010/main" val="249816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would you summarize or determine a shortened version of the text containing only the main points?</a:t>
            </a:r>
            <a:endParaRPr lang="en-US" dirty="0"/>
          </a:p>
        </p:txBody>
      </p:sp>
      <p:sp>
        <p:nvSpPr>
          <p:cNvPr id="3" name="Content Placeholder 2"/>
          <p:cNvSpPr>
            <a:spLocks noGrp="1"/>
          </p:cNvSpPr>
          <p:nvPr>
            <p:ph idx="1"/>
          </p:nvPr>
        </p:nvSpPr>
        <p:spPr/>
        <p:txBody>
          <a:bodyPr>
            <a:normAutofit/>
          </a:bodyPr>
          <a:lstStyle/>
          <a:p>
            <a:r>
              <a:rPr lang="en-US" sz="4000" dirty="0" smtClean="0"/>
              <a:t>Summarize the story in 3- 5 sentences tops!</a:t>
            </a:r>
            <a:endParaRPr lang="en-US" sz="4000" dirty="0"/>
          </a:p>
        </p:txBody>
      </p:sp>
    </p:spTree>
    <p:extLst>
      <p:ext uri="{BB962C8B-B14F-4D97-AF65-F5344CB8AC3E}">
        <p14:creationId xmlns:p14="http://schemas.microsoft.com/office/powerpoint/2010/main" val="3414870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gist/central idea?</a:t>
            </a:r>
            <a:endParaRPr lang="en-US" dirty="0"/>
          </a:p>
        </p:txBody>
      </p:sp>
      <p:sp>
        <p:nvSpPr>
          <p:cNvPr id="3" name="Content Placeholder 2"/>
          <p:cNvSpPr>
            <a:spLocks noGrp="1"/>
          </p:cNvSpPr>
          <p:nvPr>
            <p:ph idx="1"/>
          </p:nvPr>
        </p:nvSpPr>
        <p:spPr/>
        <p:txBody>
          <a:bodyPr>
            <a:normAutofit/>
          </a:bodyPr>
          <a:lstStyle/>
          <a:p>
            <a:r>
              <a:rPr lang="en-US" sz="4000" dirty="0" smtClean="0"/>
              <a:t>What is the main point of the ENTIRE story? </a:t>
            </a:r>
          </a:p>
          <a:p>
            <a:r>
              <a:rPr lang="en-US" sz="4000" dirty="0" smtClean="0"/>
              <a:t>What is the story centered around?</a:t>
            </a:r>
            <a:endParaRPr lang="en-US" sz="4000" dirty="0"/>
          </a:p>
        </p:txBody>
      </p:sp>
    </p:spTree>
    <p:extLst>
      <p:ext uri="{BB962C8B-B14F-4D97-AF65-F5344CB8AC3E}">
        <p14:creationId xmlns:p14="http://schemas.microsoft.com/office/powerpoint/2010/main" val="3514390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the specific textual evidence used to support the central idea?</a:t>
            </a:r>
            <a:endParaRPr lang="en-US" dirty="0"/>
          </a:p>
        </p:txBody>
      </p:sp>
      <p:sp>
        <p:nvSpPr>
          <p:cNvPr id="3" name="Content Placeholder 2"/>
          <p:cNvSpPr>
            <a:spLocks noGrp="1"/>
          </p:cNvSpPr>
          <p:nvPr>
            <p:ph idx="1"/>
          </p:nvPr>
        </p:nvSpPr>
        <p:spPr/>
        <p:txBody>
          <a:bodyPr>
            <a:normAutofit/>
          </a:bodyPr>
          <a:lstStyle/>
          <a:p>
            <a:r>
              <a:rPr lang="en-US" sz="3200" dirty="0" smtClean="0"/>
              <a:t>You have to know the main point of the story/ passage first.</a:t>
            </a:r>
          </a:p>
          <a:p>
            <a:r>
              <a:rPr lang="en-US" sz="3200" dirty="0" smtClean="0"/>
              <a:t>How do you know the main point is the main point? What sentence(s) from the story told you so or led you to this conclusion?</a:t>
            </a:r>
            <a:endParaRPr lang="en-US" sz="3200" dirty="0"/>
          </a:p>
        </p:txBody>
      </p:sp>
    </p:spTree>
    <p:extLst>
      <p:ext uri="{BB962C8B-B14F-4D97-AF65-F5344CB8AC3E}">
        <p14:creationId xmlns:p14="http://schemas.microsoft.com/office/powerpoint/2010/main" val="4232826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most important ideas/events?</a:t>
            </a:r>
            <a:endParaRPr lang="en-US" dirty="0"/>
          </a:p>
        </p:txBody>
      </p:sp>
      <p:sp>
        <p:nvSpPr>
          <p:cNvPr id="3" name="Content Placeholder 2"/>
          <p:cNvSpPr>
            <a:spLocks noGrp="1"/>
          </p:cNvSpPr>
          <p:nvPr>
            <p:ph idx="1"/>
          </p:nvPr>
        </p:nvSpPr>
        <p:spPr/>
        <p:txBody>
          <a:bodyPr>
            <a:normAutofit/>
          </a:bodyPr>
          <a:lstStyle/>
          <a:p>
            <a:r>
              <a:rPr lang="en-US" sz="3600" dirty="0" smtClean="0"/>
              <a:t>What are the most important points in the story? What does the reader REALLY need to know?</a:t>
            </a:r>
            <a:endParaRPr lang="en-US" sz="3600" dirty="0"/>
          </a:p>
        </p:txBody>
      </p:sp>
    </p:spTree>
    <p:extLst>
      <p:ext uri="{BB962C8B-B14F-4D97-AF65-F5344CB8AC3E}">
        <p14:creationId xmlns:p14="http://schemas.microsoft.com/office/powerpoint/2010/main" val="2766792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are the ideas in order of importance or presentation?</a:t>
            </a:r>
            <a:endParaRPr lang="en-US" dirty="0"/>
          </a:p>
        </p:txBody>
      </p:sp>
      <p:sp>
        <p:nvSpPr>
          <p:cNvPr id="3" name="Content Placeholder 2"/>
          <p:cNvSpPr>
            <a:spLocks noGrp="1"/>
          </p:cNvSpPr>
          <p:nvPr>
            <p:ph idx="1"/>
          </p:nvPr>
        </p:nvSpPr>
        <p:spPr/>
        <p:txBody>
          <a:bodyPr>
            <a:normAutofit/>
          </a:bodyPr>
          <a:lstStyle/>
          <a:p>
            <a:r>
              <a:rPr lang="en-US" sz="3600" dirty="0" smtClean="0"/>
              <a:t>Put the ideas in order based upon where there are located in the story or sort them in order by importance.</a:t>
            </a:r>
            <a:endParaRPr lang="en-US" sz="3600" dirty="0"/>
          </a:p>
        </p:txBody>
      </p:sp>
    </p:spTree>
    <p:extLst>
      <p:ext uri="{BB962C8B-B14F-4D97-AF65-F5344CB8AC3E}">
        <p14:creationId xmlns:p14="http://schemas.microsoft.com/office/powerpoint/2010/main" val="742334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ideas might the author be suggesting rather than directly stating?</a:t>
            </a:r>
            <a:endParaRPr lang="en-US" dirty="0"/>
          </a:p>
        </p:txBody>
      </p:sp>
      <p:sp>
        <p:nvSpPr>
          <p:cNvPr id="3" name="Content Placeholder 2"/>
          <p:cNvSpPr>
            <a:spLocks noGrp="1"/>
          </p:cNvSpPr>
          <p:nvPr>
            <p:ph idx="1"/>
          </p:nvPr>
        </p:nvSpPr>
        <p:spPr/>
        <p:txBody>
          <a:bodyPr>
            <a:normAutofit/>
          </a:bodyPr>
          <a:lstStyle/>
          <a:p>
            <a:r>
              <a:rPr lang="en-US" sz="3600" dirty="0" smtClean="0"/>
              <a:t>What is the author’s real purpose in writing this? </a:t>
            </a:r>
          </a:p>
          <a:p>
            <a:r>
              <a:rPr lang="en-US" sz="3600" dirty="0" smtClean="0"/>
              <a:t>What did you read “between” the lines?   Be a Shark </a:t>
            </a:r>
            <a:r>
              <a:rPr lang="en-US" sz="3600" dirty="0" smtClean="0">
                <a:sym typeface="Wingdings" panose="05000000000000000000" pitchFamily="2" charset="2"/>
              </a:rPr>
              <a:t></a:t>
            </a:r>
            <a:endParaRPr lang="en-US" sz="3600" dirty="0"/>
          </a:p>
        </p:txBody>
      </p:sp>
    </p:spTree>
    <p:extLst>
      <p:ext uri="{BB962C8B-B14F-4D97-AF65-F5344CB8AC3E}">
        <p14:creationId xmlns:p14="http://schemas.microsoft.com/office/powerpoint/2010/main" val="3911464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THE TEXT SAY IT?</a:t>
            </a:r>
            <a:endParaRPr lang="en-US" dirty="0"/>
          </a:p>
        </p:txBody>
      </p:sp>
      <p:sp>
        <p:nvSpPr>
          <p:cNvPr id="3" name="Content Placeholder 2"/>
          <p:cNvSpPr>
            <a:spLocks noGrp="1"/>
          </p:cNvSpPr>
          <p:nvPr>
            <p:ph idx="1"/>
          </p:nvPr>
        </p:nvSpPr>
        <p:spPr/>
        <p:txBody>
          <a:bodyPr>
            <a:normAutofit/>
          </a:bodyPr>
          <a:lstStyle/>
          <a:p>
            <a:r>
              <a:rPr lang="en-US" sz="4400" dirty="0" smtClean="0"/>
              <a:t>In what way is the information/ story being presented to me?</a:t>
            </a:r>
            <a:endParaRPr lang="en-US" sz="4400" dirty="0"/>
          </a:p>
        </p:txBody>
      </p:sp>
    </p:spTree>
    <p:extLst>
      <p:ext uri="{BB962C8B-B14F-4D97-AF65-F5344CB8AC3E}">
        <p14:creationId xmlns:p14="http://schemas.microsoft.com/office/powerpoint/2010/main" val="129788061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45</TotalTime>
  <Words>661</Words>
  <Application>Microsoft Office PowerPoint</Application>
  <PresentationFormat>Widescreen</PresentationFormat>
  <Paragraphs>60</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Kristen ITC</vt:lpstr>
      <vt:lpstr>Trebuchet MS</vt:lpstr>
      <vt:lpstr>Wingdings</vt:lpstr>
      <vt:lpstr>Wingdings 3</vt:lpstr>
      <vt:lpstr>Facet</vt:lpstr>
      <vt:lpstr>Close and Critical Reading Questions: Cheat Sheet </vt:lpstr>
      <vt:lpstr>What Does The Text Say?</vt:lpstr>
      <vt:lpstr>How would you summarize or determine a shortened version of the text containing only the main points?</vt:lpstr>
      <vt:lpstr>What is the gist/central idea?</vt:lpstr>
      <vt:lpstr>What is the specific textual evidence used to support the central idea?</vt:lpstr>
      <vt:lpstr>What are the most important ideas/events?</vt:lpstr>
      <vt:lpstr>What are the ideas in order of importance or presentation?</vt:lpstr>
      <vt:lpstr>What ideas might the author be suggesting rather than directly stating?</vt:lpstr>
      <vt:lpstr>HOW DOES THE TEXT SAY IT?</vt:lpstr>
      <vt:lpstr>How is the information organized (time, topic, cause/effect, compare/contrast, persuasion.)</vt:lpstr>
      <vt:lpstr>What genre does the selection represent?</vt:lpstr>
      <vt:lpstr>Whose voice did the author choose as narrator?</vt:lpstr>
      <vt:lpstr>From what point of view/ perspective is this written?</vt:lpstr>
      <vt:lpstr>What are the sources of information?</vt:lpstr>
      <vt:lpstr>What language is used? (technical, dialect, archaic words)</vt:lpstr>
      <vt:lpstr>What are style, mood, and tone?</vt:lpstr>
      <vt:lpstr>What word choice, imagery and figures of speech (simile, metaphor, irony, personification etc.) does the author use?</vt:lpstr>
      <vt:lpstr>WHAT DOES THE TEXT MEAN?</vt:lpstr>
      <vt:lpstr>What are the concept that make the reasoning possible, what assumptions underlie the concepts, and what implications follow from the concepts?</vt:lpstr>
      <vt:lpstr>WHAT DOES THE AUTHOR WANT THE READER TO BELIEVE?</vt:lpstr>
      <vt:lpstr>WHAT IS THE QUALITY OF THE INFORMATION COLLECTED; ARE THE SOURCES SUFFICIENT, RELEVANT, CREDIBLE OR CURRENT?</vt:lpstr>
      <vt:lpstr>WHO OR WHAT IS NOT REPRESENTED?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Close and Critical Reading Questions: Cheat Sheet </dc:title>
  <dc:creator>Desiree Fuller</dc:creator>
  <cp:lastModifiedBy>Desiree Fuller</cp:lastModifiedBy>
  <cp:revision>5</cp:revision>
  <dcterms:created xsi:type="dcterms:W3CDTF">2015-11-12T13:59:14Z</dcterms:created>
  <dcterms:modified xsi:type="dcterms:W3CDTF">2015-11-12T14:45:00Z</dcterms:modified>
</cp:coreProperties>
</file>